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30604" y="9874537"/>
            <a:ext cx="2078989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059910" y="9874537"/>
            <a:ext cx="230632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Relationship Id="rId3" Type="http://schemas.openxmlformats.org/officeDocument/2006/relationships/image" Target="../media/image2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Relationship Id="rId4" Type="http://schemas.openxmlformats.org/officeDocument/2006/relationships/image" Target="../media/image27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jpg"/><Relationship Id="rId3" Type="http://schemas.openxmlformats.org/officeDocument/2006/relationships/image" Target="../media/image30.jpg"/><Relationship Id="rId4" Type="http://schemas.openxmlformats.org/officeDocument/2006/relationships/image" Target="../media/image31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jpg"/><Relationship Id="rId3" Type="http://schemas.openxmlformats.org/officeDocument/2006/relationships/image" Target="../media/image33.jpg"/><Relationship Id="rId4" Type="http://schemas.openxmlformats.org/officeDocument/2006/relationships/image" Target="../media/image34.jpg"/><Relationship Id="rId5" Type="http://schemas.openxmlformats.org/officeDocument/2006/relationships/image" Target="../media/image3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304" y="914399"/>
            <a:ext cx="2246756" cy="248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3304" y="1163065"/>
            <a:ext cx="2479802" cy="248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43304" y="1413001"/>
            <a:ext cx="2900933" cy="2484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83461" y="4633594"/>
            <a:ext cx="4961001" cy="341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94221" y="4633594"/>
            <a:ext cx="365760" cy="341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85795" y="5316346"/>
            <a:ext cx="881595" cy="2179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69384" y="5316346"/>
            <a:ext cx="506729" cy="2179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05023" y="6220332"/>
            <a:ext cx="857351" cy="2484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39845" y="6220332"/>
            <a:ext cx="393191" cy="24841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52265" y="6220332"/>
            <a:ext cx="445770" cy="2484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61642" y="6593713"/>
            <a:ext cx="579119" cy="24841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96363" y="6593713"/>
            <a:ext cx="252984" cy="24841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22854" y="6593713"/>
            <a:ext cx="1152017" cy="24841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69842" y="6593713"/>
            <a:ext cx="150875" cy="2484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70680" y="6593713"/>
            <a:ext cx="2041525" cy="24841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28110" y="9207703"/>
            <a:ext cx="703072" cy="2484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955669" y="9207703"/>
            <a:ext cx="353567" cy="24841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429250" y="698499"/>
            <a:ext cx="1049654" cy="109727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3734" y="42925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5995" y="3543426"/>
            <a:ext cx="530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78989" y="1221104"/>
            <a:ext cx="3641090" cy="2162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2250" cy="3774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3 – 1 </a:t>
            </a:r>
            <a:r>
              <a:rPr dirty="0" sz="1400" spc="-5" b="1">
                <a:latin typeface="Times New Roman"/>
                <a:cs typeface="Times New Roman"/>
              </a:rPr>
              <a:t>Source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Conversions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ts val="2410"/>
              </a:lnSpc>
              <a:spcBef>
                <a:spcPts val="185"/>
              </a:spcBef>
            </a:pPr>
            <a:r>
              <a:rPr dirty="0" sz="1400" spc="-5">
                <a:latin typeface="Times New Roman"/>
                <a:cs typeface="Times New Roman"/>
              </a:rPr>
              <a:t>The current source appearing is the previous section is called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 i="1">
                <a:latin typeface="Times New Roman"/>
                <a:cs typeface="Times New Roman"/>
              </a:rPr>
              <a:t>ideal  </a:t>
            </a:r>
            <a:r>
              <a:rPr dirty="0" sz="1400" spc="-5" i="1">
                <a:latin typeface="Times New Roman"/>
                <a:cs typeface="Times New Roman"/>
              </a:rPr>
              <a:t>source   </a:t>
            </a:r>
            <a:r>
              <a:rPr dirty="0" sz="1400" spc="-5">
                <a:latin typeface="Times New Roman"/>
                <a:cs typeface="Times New Roman"/>
              </a:rPr>
              <a:t>due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  </a:t>
            </a:r>
            <a:r>
              <a:rPr dirty="0" sz="1400" spc="-5">
                <a:latin typeface="Times New Roman"/>
                <a:cs typeface="Times New Roman"/>
              </a:rPr>
              <a:t>the  absence  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any</a:t>
            </a:r>
            <a:r>
              <a:rPr dirty="0" sz="1400" spc="3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internal   resistance.</a:t>
            </a:r>
            <a:r>
              <a:rPr dirty="0" sz="1400" spc="3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  </a:t>
            </a:r>
            <a:r>
              <a:rPr dirty="0" sz="1400" spc="-5">
                <a:latin typeface="Times New Roman"/>
                <a:cs typeface="Times New Roman"/>
              </a:rPr>
              <a:t>reality,</a:t>
            </a:r>
            <a:r>
              <a:rPr dirty="0" sz="1400" spc="3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all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15"/>
              </a:spcBef>
            </a:pPr>
            <a:r>
              <a:rPr dirty="0" sz="1400" spc="-5">
                <a:latin typeface="Times New Roman"/>
                <a:cs typeface="Times New Roman"/>
              </a:rPr>
              <a:t>sources—whether they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voltage sources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current sources—have  some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internal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resistance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relative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positions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shown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Fig.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ts val="2420"/>
              </a:lnSpc>
              <a:spcBef>
                <a:spcPts val="30"/>
              </a:spcBef>
            </a:pPr>
            <a:r>
              <a:rPr dirty="0" sz="1400" spc="-5">
                <a:latin typeface="Times New Roman"/>
                <a:cs typeface="Times New Roman"/>
              </a:rPr>
              <a:t>voltage source,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-20">
                <a:latin typeface="Cambria Math"/>
                <a:cs typeface="Cambria Math"/>
              </a:rPr>
              <a:t>0</a:t>
            </a:r>
            <a:r>
              <a:rPr dirty="0" sz="1450" spc="-20" i="1">
                <a:latin typeface="Symbol"/>
                <a:cs typeface="Symbol"/>
              </a:rPr>
              <a:t></a:t>
            </a:r>
            <a:r>
              <a:rPr dirty="0" sz="1450" spc="-2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, or if it is so </a:t>
            </a:r>
            <a:r>
              <a:rPr dirty="0" sz="1400" spc="-5">
                <a:latin typeface="Times New Roman"/>
                <a:cs typeface="Times New Roman"/>
              </a:rPr>
              <a:t>small compared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any series  resistors that it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ignored, then we have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“ideal” </a:t>
            </a:r>
            <a:r>
              <a:rPr dirty="0" sz="1400">
                <a:latin typeface="Times New Roman"/>
                <a:cs typeface="Times New Roman"/>
              </a:rPr>
              <a:t>voltage </a:t>
            </a:r>
            <a:r>
              <a:rPr dirty="0" sz="1400" spc="-5">
                <a:latin typeface="Times New Roman"/>
                <a:cs typeface="Times New Roman"/>
              </a:rPr>
              <a:t>source for  </a:t>
            </a:r>
            <a:r>
              <a:rPr dirty="0" sz="1400">
                <a:latin typeface="Times New Roman"/>
                <a:cs typeface="Times New Roman"/>
              </a:rPr>
              <a:t>all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practical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purposes.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current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source,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since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resistor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baseline="-12345" sz="1350" spc="-7" i="1">
                <a:latin typeface="Times New Roman"/>
                <a:cs typeface="Times New Roman"/>
              </a:rPr>
              <a:t>P </a:t>
            </a:r>
            <a:r>
              <a:rPr dirty="0" baseline="-12345" sz="1350" spc="112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Times New Roman"/>
                <a:cs typeface="Times New Roman"/>
              </a:rPr>
              <a:t>parallel, </a:t>
            </a:r>
            <a:r>
              <a:rPr dirty="0" sz="1400">
                <a:latin typeface="Times New Roman"/>
                <a:cs typeface="Times New Roman"/>
              </a:rPr>
              <a:t>if  </a:t>
            </a:r>
            <a:r>
              <a:rPr dirty="0" sz="1400">
                <a:latin typeface="Cambria Math"/>
                <a:cs typeface="Cambria Math"/>
              </a:rPr>
              <a:t>𝑅</a:t>
            </a:r>
            <a:r>
              <a:rPr dirty="0" baseline="-16666" sz="1500">
                <a:latin typeface="Cambria Math"/>
                <a:cs typeface="Cambria Math"/>
              </a:rPr>
              <a:t>𝑃  </a:t>
            </a:r>
            <a:r>
              <a:rPr dirty="0" sz="1400">
                <a:latin typeface="Cambria Math"/>
                <a:cs typeface="Cambria Math"/>
              </a:rPr>
              <a:t>= ∞ </a:t>
            </a:r>
            <a:r>
              <a:rPr dirty="0" sz="1450" spc="-25" i="1">
                <a:latin typeface="Symbol"/>
                <a:cs typeface="Symbol"/>
              </a:rPr>
              <a:t></a:t>
            </a:r>
            <a:r>
              <a:rPr dirty="0" sz="1400" spc="-25">
                <a:latin typeface="Times New Roman"/>
                <a:cs typeface="Times New Roman"/>
              </a:rPr>
              <a:t>,  </a:t>
            </a:r>
            <a:r>
              <a:rPr dirty="0" sz="1400">
                <a:latin typeface="Times New Roman"/>
                <a:cs typeface="Times New Roman"/>
              </a:rPr>
              <a:t>or if </a:t>
            </a:r>
            <a:r>
              <a:rPr dirty="0" sz="1400" spc="-5">
                <a:latin typeface="Times New Roman"/>
                <a:cs typeface="Times New Roman"/>
              </a:rPr>
              <a:t>it is large  </a:t>
            </a:r>
            <a:r>
              <a:rPr dirty="0" sz="1400" spc="-10">
                <a:latin typeface="Times New Roman"/>
                <a:cs typeface="Times New Roman"/>
              </a:rPr>
              <a:t>enough  </a:t>
            </a:r>
            <a:r>
              <a:rPr dirty="0" sz="1400" spc="-5">
                <a:latin typeface="Times New Roman"/>
                <a:cs typeface="Times New Roman"/>
              </a:rPr>
              <a:t>compared  to  any</a:t>
            </a:r>
            <a:r>
              <a:rPr dirty="0" sz="1400" spc="2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parallel</a:t>
            </a:r>
            <a:endParaRPr sz="1400">
              <a:latin typeface="Times New Roman"/>
              <a:cs typeface="Times New Roman"/>
            </a:endParaRPr>
          </a:p>
          <a:p>
            <a:pPr algn="just" marL="12700" marR="12065">
              <a:lnSpc>
                <a:spcPct val="1436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resistive elements that it can be ignored, then we have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“ideal” current  </a:t>
            </a:r>
            <a:r>
              <a:rPr dirty="0" sz="1400">
                <a:latin typeface="Times New Roman"/>
                <a:cs typeface="Times New Roman"/>
              </a:rPr>
              <a:t>source.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6927570"/>
            <a:ext cx="5302885" cy="278447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123950">
              <a:lnSpc>
                <a:spcPct val="100000"/>
              </a:lnSpc>
              <a:spcBef>
                <a:spcPts val="730"/>
              </a:spcBef>
            </a:pPr>
            <a:r>
              <a:rPr dirty="0" sz="1400" spc="-5" i="1">
                <a:latin typeface="Times New Roman"/>
                <a:cs typeface="Times New Roman"/>
              </a:rPr>
              <a:t>Practical sources: </a:t>
            </a:r>
            <a:r>
              <a:rPr dirty="0" sz="1400" spc="-10" i="1">
                <a:latin typeface="Times New Roman"/>
                <a:cs typeface="Times New Roman"/>
              </a:rPr>
              <a:t>(a) </a:t>
            </a:r>
            <a:r>
              <a:rPr dirty="0" sz="1400" spc="-5" i="1">
                <a:latin typeface="Times New Roman"/>
                <a:cs typeface="Times New Roman"/>
              </a:rPr>
              <a:t>voltage; </a:t>
            </a:r>
            <a:r>
              <a:rPr dirty="0" sz="1400" i="1">
                <a:latin typeface="Times New Roman"/>
                <a:cs typeface="Times New Roman"/>
              </a:rPr>
              <a:t>(b)</a:t>
            </a:r>
            <a:r>
              <a:rPr dirty="0" sz="1400" spc="1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current.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</a:pPr>
            <a:r>
              <a:rPr dirty="0" sz="1400" spc="-5">
                <a:latin typeface="Times New Roman"/>
                <a:cs typeface="Times New Roman"/>
              </a:rPr>
              <a:t>Unfortunately, however, ideal sources </a:t>
            </a:r>
            <a:r>
              <a:rPr dirty="0" sz="1400">
                <a:latin typeface="Times New Roman"/>
                <a:cs typeface="Times New Roman"/>
              </a:rPr>
              <a:t>cannot be </a:t>
            </a:r>
            <a:r>
              <a:rPr dirty="0" sz="1400" spc="-5">
                <a:latin typeface="Times New Roman"/>
                <a:cs typeface="Times New Roman"/>
              </a:rPr>
              <a:t>converted from </a:t>
            </a:r>
            <a:r>
              <a:rPr dirty="0" sz="1400">
                <a:latin typeface="Times New Roman"/>
                <a:cs typeface="Times New Roman"/>
              </a:rPr>
              <a:t>one </a:t>
            </a:r>
            <a:r>
              <a:rPr dirty="0" sz="1400" spc="-5">
                <a:latin typeface="Times New Roman"/>
                <a:cs typeface="Times New Roman"/>
              </a:rPr>
              <a:t>type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another. That </a:t>
            </a:r>
            <a:r>
              <a:rPr dirty="0" sz="1400">
                <a:latin typeface="Times New Roman"/>
                <a:cs typeface="Times New Roman"/>
              </a:rPr>
              <a:t>is, a </a:t>
            </a:r>
            <a:r>
              <a:rPr dirty="0" sz="1400" spc="-5">
                <a:latin typeface="Times New Roman"/>
                <a:cs typeface="Times New Roman"/>
              </a:rPr>
              <a:t>voltage </a:t>
            </a:r>
            <a:r>
              <a:rPr dirty="0" sz="1400">
                <a:latin typeface="Times New Roman"/>
                <a:cs typeface="Times New Roman"/>
              </a:rPr>
              <a:t>source </a:t>
            </a:r>
            <a:r>
              <a:rPr dirty="0" sz="1400" spc="-5">
                <a:latin typeface="Times New Roman"/>
                <a:cs typeface="Times New Roman"/>
              </a:rPr>
              <a:t>cannot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converted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current  </a:t>
            </a:r>
            <a:r>
              <a:rPr dirty="0" sz="1400">
                <a:latin typeface="Times New Roman"/>
                <a:cs typeface="Times New Roman"/>
              </a:rPr>
              <a:t>source, </a:t>
            </a:r>
            <a:r>
              <a:rPr dirty="0" sz="1400" spc="-5">
                <a:latin typeface="Times New Roman"/>
                <a:cs typeface="Times New Roman"/>
              </a:rPr>
              <a:t>and vice versa—</a:t>
            </a:r>
            <a:r>
              <a:rPr dirty="0" sz="1400" spc="-5" i="1">
                <a:latin typeface="Times New Roman"/>
                <a:cs typeface="Times New Roman"/>
              </a:rPr>
              <a:t>the internal resistance must be present.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 voltage source in Fig. </a:t>
            </a:r>
            <a:r>
              <a:rPr dirty="0" sz="1400">
                <a:latin typeface="Times New Roman"/>
                <a:cs typeface="Times New Roman"/>
              </a:rPr>
              <a:t>1(a) </a:t>
            </a:r>
            <a:r>
              <a:rPr dirty="0" sz="1400" spc="-5">
                <a:latin typeface="Times New Roman"/>
                <a:cs typeface="Times New Roman"/>
              </a:rPr>
              <a:t>is to be equivalent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source in </a:t>
            </a:r>
            <a:r>
              <a:rPr dirty="0" sz="1400">
                <a:latin typeface="Times New Roman"/>
                <a:cs typeface="Times New Roman"/>
              </a:rPr>
              <a:t>Fig. 1(b),  any load </a:t>
            </a:r>
            <a:r>
              <a:rPr dirty="0" sz="1400" spc="-5">
                <a:latin typeface="Times New Roman"/>
                <a:cs typeface="Times New Roman"/>
              </a:rPr>
              <a:t>connected to the sources such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baseline="-12345" sz="1350" spc="-7" i="1">
                <a:latin typeface="Times New Roman"/>
                <a:cs typeface="Times New Roman"/>
              </a:rPr>
              <a:t>L </a:t>
            </a:r>
            <a:r>
              <a:rPr dirty="0" sz="1400" spc="-5">
                <a:latin typeface="Times New Roman"/>
                <a:cs typeface="Times New Roman"/>
              </a:rPr>
              <a:t>should receive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same  current,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voltage,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and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power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1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each</a:t>
            </a:r>
            <a:r>
              <a:rPr dirty="0" sz="1400" spc="20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configuration.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other</a:t>
            </a:r>
            <a:r>
              <a:rPr dirty="0" sz="1400" spc="2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words,</a:t>
            </a:r>
            <a:r>
              <a:rPr dirty="0" sz="1400" spc="1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8548" y="4350461"/>
            <a:ext cx="4685788" cy="2637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2885" cy="3161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</a:pP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source were enclosed 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container,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load 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baseline="-12345" sz="1350" spc="-7" i="1">
                <a:latin typeface="Times New Roman"/>
                <a:cs typeface="Times New Roman"/>
              </a:rPr>
              <a:t>L </a:t>
            </a:r>
            <a:r>
              <a:rPr dirty="0" sz="1400" spc="-5">
                <a:latin typeface="Times New Roman"/>
                <a:cs typeface="Times New Roman"/>
              </a:rPr>
              <a:t>would not know  which source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10">
                <a:latin typeface="Times New Roman"/>
                <a:cs typeface="Times New Roman"/>
              </a:rPr>
              <a:t>was </a:t>
            </a:r>
            <a:r>
              <a:rPr dirty="0" sz="1400" spc="-5">
                <a:latin typeface="Times New Roman"/>
                <a:cs typeface="Times New Roman"/>
              </a:rPr>
              <a:t>connected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equivalence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established</a:t>
            </a:r>
            <a:r>
              <a:rPr dirty="0" sz="1400" spc="1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using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equations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appearing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Fig. 2 </a:t>
            </a:r>
            <a:r>
              <a:rPr dirty="0" sz="1400" spc="-5">
                <a:latin typeface="Times New Roman"/>
                <a:cs typeface="Times New Roman"/>
              </a:rPr>
              <a:t>First note that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resistance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same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each configuration— 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nice advantage.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voltage source equivalent, the voltage is  determined  </a:t>
            </a:r>
            <a:r>
              <a:rPr dirty="0" sz="1400">
                <a:latin typeface="Times New Roman"/>
                <a:cs typeface="Times New Roman"/>
              </a:rPr>
              <a:t>by a </a:t>
            </a:r>
            <a:r>
              <a:rPr dirty="0" sz="1400" spc="-5">
                <a:latin typeface="Times New Roman"/>
                <a:cs typeface="Times New Roman"/>
              </a:rPr>
              <a:t>simple application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Ohm’s  </a:t>
            </a:r>
            <a:r>
              <a:rPr dirty="0" sz="1400">
                <a:latin typeface="Times New Roman"/>
                <a:cs typeface="Times New Roman"/>
              </a:rPr>
              <a:t>law  to </a:t>
            </a:r>
            <a:r>
              <a:rPr dirty="0" sz="1400" spc="-5">
                <a:latin typeface="Times New Roman"/>
                <a:cs typeface="Times New Roman"/>
              </a:rPr>
              <a:t>the current 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source:</a:t>
            </a:r>
            <a:endParaRPr sz="1400">
              <a:latin typeface="Times New Roman"/>
              <a:cs typeface="Times New Roman"/>
            </a:endParaRPr>
          </a:p>
          <a:p>
            <a:pPr algn="just" marL="12700" marR="7620">
              <a:lnSpc>
                <a:spcPct val="145700"/>
              </a:lnSpc>
            </a:pPr>
            <a:r>
              <a:rPr dirty="0" sz="1400">
                <a:latin typeface="Cambria Math"/>
                <a:cs typeface="Cambria Math"/>
              </a:rPr>
              <a:t>𝑉 = </a:t>
            </a:r>
            <a:r>
              <a:rPr dirty="0" sz="1400" spc="30">
                <a:latin typeface="Cambria Math"/>
                <a:cs typeface="Cambria Math"/>
              </a:rPr>
              <a:t>𝐼𝑅</a:t>
            </a:r>
            <a:r>
              <a:rPr dirty="0" baseline="-16666" sz="1500" spc="44">
                <a:latin typeface="Cambria Math"/>
                <a:cs typeface="Cambria Math"/>
              </a:rPr>
              <a:t>𝑃</a:t>
            </a:r>
            <a:r>
              <a:rPr dirty="0" sz="1400" spc="30" i="1">
                <a:latin typeface="Times New Roman"/>
                <a:cs typeface="Times New Roman"/>
              </a:rPr>
              <a:t>.</a:t>
            </a:r>
            <a:r>
              <a:rPr dirty="0" sz="1400" spc="409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current </a:t>
            </a:r>
            <a:r>
              <a:rPr dirty="0" sz="1400">
                <a:latin typeface="Times New Roman"/>
                <a:cs typeface="Times New Roman"/>
              </a:rPr>
              <a:t>source </a:t>
            </a:r>
            <a:r>
              <a:rPr dirty="0" sz="1400" spc="-5">
                <a:latin typeface="Times New Roman"/>
                <a:cs typeface="Times New Roman"/>
              </a:rPr>
              <a:t>equivalent, the current is </a:t>
            </a:r>
            <a:r>
              <a:rPr dirty="0" sz="1400" spc="-10">
                <a:latin typeface="Times New Roman"/>
                <a:cs typeface="Times New Roman"/>
              </a:rPr>
              <a:t>again  </a:t>
            </a:r>
            <a:r>
              <a:rPr dirty="0" sz="1400" spc="-5">
                <a:latin typeface="Times New Roman"/>
                <a:cs typeface="Times New Roman"/>
              </a:rPr>
              <a:t>determined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applying </a:t>
            </a:r>
            <a:r>
              <a:rPr dirty="0" sz="1400" spc="-10">
                <a:latin typeface="Times New Roman"/>
                <a:cs typeface="Times New Roman"/>
              </a:rPr>
              <a:t>Ohm’s </a:t>
            </a:r>
            <a:r>
              <a:rPr dirty="0" sz="1400">
                <a:latin typeface="Times New Roman"/>
                <a:cs typeface="Times New Roman"/>
              </a:rPr>
              <a:t>law to </a:t>
            </a:r>
            <a:r>
              <a:rPr dirty="0" sz="1400" spc="-5">
                <a:latin typeface="Times New Roman"/>
                <a:cs typeface="Times New Roman"/>
              </a:rPr>
              <a:t>the voltage source: </a:t>
            </a:r>
            <a:r>
              <a:rPr dirty="0" sz="1400">
                <a:latin typeface="Cambria Math"/>
                <a:cs typeface="Cambria Math"/>
              </a:rPr>
              <a:t>𝐼 = </a:t>
            </a:r>
            <a:r>
              <a:rPr dirty="0" sz="1400" spc="20">
                <a:latin typeface="Cambria Math"/>
                <a:cs typeface="Cambria Math"/>
              </a:rPr>
              <a:t>𝑉/𝑅</a:t>
            </a:r>
            <a:r>
              <a:rPr dirty="0" baseline="-16666" sz="1500" spc="30">
                <a:latin typeface="Cambria Math"/>
                <a:cs typeface="Cambria Math"/>
              </a:rPr>
              <a:t>𝑠</a:t>
            </a:r>
            <a:r>
              <a:rPr dirty="0" sz="1400" spc="20" i="1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At  first glance,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all </a:t>
            </a:r>
            <a:r>
              <a:rPr dirty="0" sz="1400" spc="-10">
                <a:latin typeface="Times New Roman"/>
                <a:cs typeface="Times New Roman"/>
              </a:rPr>
              <a:t>seems </a:t>
            </a:r>
            <a:r>
              <a:rPr dirty="0" sz="1400">
                <a:latin typeface="Times New Roman"/>
                <a:cs typeface="Times New Roman"/>
              </a:rPr>
              <a:t>too </a:t>
            </a:r>
            <a:r>
              <a:rPr dirty="0" sz="1400" spc="-5">
                <a:latin typeface="Times New Roman"/>
                <a:cs typeface="Times New Roman"/>
              </a:rPr>
              <a:t>simple, but Example </a:t>
            </a:r>
            <a:r>
              <a:rPr dirty="0" sz="1400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verifies 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results.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07563" y="6213728"/>
            <a:ext cx="1344295" cy="443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</a:pPr>
            <a:r>
              <a:rPr dirty="0" sz="1400" spc="-5" i="1">
                <a:latin typeface="Times New Roman"/>
                <a:cs typeface="Times New Roman"/>
              </a:rPr>
              <a:t>Source</a:t>
            </a:r>
            <a:r>
              <a:rPr dirty="0" sz="1400" spc="-5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conversion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7343622"/>
            <a:ext cx="5052060" cy="125730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i="1">
                <a:latin typeface="Times New Roman"/>
                <a:cs typeface="Times New Roman"/>
              </a:rPr>
              <a:t>It </a:t>
            </a:r>
            <a:r>
              <a:rPr dirty="0" sz="1400" spc="-5" i="1">
                <a:latin typeface="Times New Roman"/>
                <a:cs typeface="Times New Roman"/>
              </a:rPr>
              <a:t>is important </a:t>
            </a:r>
            <a:r>
              <a:rPr dirty="0" sz="1400" i="1">
                <a:latin typeface="Times New Roman"/>
                <a:cs typeface="Times New Roman"/>
              </a:rPr>
              <a:t>to </a:t>
            </a:r>
            <a:r>
              <a:rPr dirty="0" sz="1400" spc="-5" i="1">
                <a:latin typeface="Times New Roman"/>
                <a:cs typeface="Times New Roman"/>
              </a:rPr>
              <a:t>realize, however,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35"/>
              </a:spcBef>
            </a:pP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equivalence between </a:t>
            </a:r>
            <a:r>
              <a:rPr dirty="0" sz="1400" b="1" i="1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current source </a:t>
            </a:r>
            <a:r>
              <a:rPr dirty="0" sz="1400" b="1" i="1">
                <a:latin typeface="Times New Roman"/>
                <a:cs typeface="Times New Roman"/>
              </a:rPr>
              <a:t>and a </a:t>
            </a:r>
            <a:r>
              <a:rPr dirty="0" sz="1400" spc="-5" b="1" i="1">
                <a:latin typeface="Times New Roman"/>
                <a:cs typeface="Times New Roman"/>
              </a:rPr>
              <a:t>voltage source exists  </a:t>
            </a:r>
            <a:r>
              <a:rPr dirty="0" sz="1400" spc="-5" b="1" i="1">
                <a:latin typeface="Times New Roman"/>
                <a:cs typeface="Times New Roman"/>
              </a:rPr>
              <a:t>only at their external</a:t>
            </a:r>
            <a:r>
              <a:rPr dirty="0" sz="1400" spc="1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terminals.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dirty="0" sz="1400" i="1">
                <a:latin typeface="Times New Roman"/>
                <a:cs typeface="Times New Roman"/>
              </a:rPr>
              <a:t>The </a:t>
            </a:r>
            <a:r>
              <a:rPr dirty="0" sz="1400" spc="-5" i="1">
                <a:latin typeface="Times New Roman"/>
                <a:cs typeface="Times New Roman"/>
              </a:rPr>
              <a:t>internal </a:t>
            </a:r>
            <a:r>
              <a:rPr dirty="0" sz="1400" spc="-10" i="1">
                <a:latin typeface="Times New Roman"/>
                <a:cs typeface="Times New Roman"/>
              </a:rPr>
              <a:t>characteristics </a:t>
            </a:r>
            <a:r>
              <a:rPr dirty="0" sz="1400" spc="-5" i="1">
                <a:latin typeface="Times New Roman"/>
                <a:cs typeface="Times New Roman"/>
              </a:rPr>
              <a:t>of each are quite</a:t>
            </a:r>
            <a:r>
              <a:rPr dirty="0" sz="1400" spc="4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different.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82590" y="3896966"/>
            <a:ext cx="4353631" cy="19838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1615" cy="2228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EXAMPLE.1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circuit in Fig.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3:</a:t>
            </a:r>
            <a:endParaRPr sz="1400">
              <a:latin typeface="Times New Roman"/>
              <a:cs typeface="Times New Roman"/>
            </a:endParaRPr>
          </a:p>
          <a:p>
            <a:pPr algn="just" marL="180340" indent="-167640">
              <a:lnSpc>
                <a:spcPct val="100000"/>
              </a:lnSpc>
              <a:spcBef>
                <a:spcPts val="730"/>
              </a:spcBef>
              <a:buAutoNum type="alphaLcPeriod"/>
              <a:tabLst>
                <a:tab pos="180340" algn="l"/>
              </a:tabLst>
            </a:pPr>
            <a:r>
              <a:rPr dirty="0" sz="1400" spc="-5">
                <a:latin typeface="Times New Roman"/>
                <a:cs typeface="Times New Roman"/>
              </a:rPr>
              <a:t>Determine the current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I</a:t>
            </a:r>
            <a:r>
              <a:rPr dirty="0" baseline="-12345" sz="1350" spc="-7">
                <a:latin typeface="Times New Roman"/>
                <a:cs typeface="Times New Roman"/>
              </a:rPr>
              <a:t>L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90500" indent="-177800">
              <a:lnSpc>
                <a:spcPct val="100000"/>
              </a:lnSpc>
              <a:spcBef>
                <a:spcPts val="735"/>
              </a:spcBef>
              <a:buAutoNum type="alphaLcPeriod"/>
              <a:tabLst>
                <a:tab pos="191135" algn="l"/>
              </a:tabLst>
            </a:pPr>
            <a:r>
              <a:rPr dirty="0" sz="1400" spc="-5">
                <a:latin typeface="Times New Roman"/>
                <a:cs typeface="Times New Roman"/>
              </a:rPr>
              <a:t>Convert the voltage </a:t>
            </a:r>
            <a:r>
              <a:rPr dirty="0" sz="1400">
                <a:latin typeface="Times New Roman"/>
                <a:cs typeface="Times New Roman"/>
              </a:rPr>
              <a:t>source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current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source.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0"/>
              </a:spcBef>
              <a:buAutoNum type="alphaLcPeriod"/>
              <a:tabLst>
                <a:tab pos="217170" algn="l"/>
              </a:tabLst>
            </a:pPr>
            <a:r>
              <a:rPr dirty="0" sz="1400" spc="-5">
                <a:latin typeface="Times New Roman"/>
                <a:cs typeface="Times New Roman"/>
              </a:rPr>
              <a:t>Using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resulting current </a:t>
            </a:r>
            <a:r>
              <a:rPr dirty="0" sz="1400">
                <a:latin typeface="Times New Roman"/>
                <a:cs typeface="Times New Roman"/>
              </a:rPr>
              <a:t>source of </a:t>
            </a:r>
            <a:r>
              <a:rPr dirty="0" sz="1400" spc="-5">
                <a:latin typeface="Times New Roman"/>
                <a:cs typeface="Times New Roman"/>
              </a:rPr>
              <a:t>part </a:t>
            </a:r>
            <a:r>
              <a:rPr dirty="0" sz="1400">
                <a:latin typeface="Times New Roman"/>
                <a:cs typeface="Times New Roman"/>
              </a:rPr>
              <a:t>(b), </a:t>
            </a:r>
            <a:r>
              <a:rPr dirty="0" sz="1400" spc="-5">
                <a:latin typeface="Times New Roman"/>
                <a:cs typeface="Times New Roman"/>
              </a:rPr>
              <a:t>calculate the current  through the load resistor, and compare your answer to the result of part  </a:t>
            </a:r>
            <a:r>
              <a:rPr dirty="0" sz="1400">
                <a:latin typeface="Times New Roman"/>
                <a:cs typeface="Times New Roman"/>
              </a:rPr>
              <a:t>(a).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60190" y="5792850"/>
            <a:ext cx="4406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8833865"/>
            <a:ext cx="47910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and the equivalent source appears in Fig. </a:t>
            </a:r>
            <a:r>
              <a:rPr dirty="0" sz="1400">
                <a:latin typeface="Times New Roman"/>
                <a:cs typeface="Times New Roman"/>
              </a:rPr>
              <a:t>4 </a:t>
            </a:r>
            <a:r>
              <a:rPr dirty="0" sz="1400" spc="-5">
                <a:latin typeface="Times New Roman"/>
                <a:cs typeface="Times New Roman"/>
              </a:rPr>
              <a:t>with the load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reapplied.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76985" y="2846069"/>
            <a:ext cx="2492708" cy="28531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79247" y="6254393"/>
            <a:ext cx="5175352" cy="23997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5681954"/>
            <a:ext cx="5302250" cy="1870075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dirty="0" sz="1400" spc="-5">
                <a:latin typeface="Times New Roman"/>
                <a:cs typeface="Times New Roman"/>
              </a:rPr>
              <a:t>As demonstrated in Fig. </a:t>
            </a:r>
            <a:r>
              <a:rPr dirty="0" sz="1400">
                <a:latin typeface="Times New Roman"/>
                <a:cs typeface="Times New Roman"/>
              </a:rPr>
              <a:t>1 </a:t>
            </a:r>
            <a:r>
              <a:rPr dirty="0" sz="1400" spc="-5">
                <a:latin typeface="Times New Roman"/>
                <a:cs typeface="Times New Roman"/>
              </a:rPr>
              <a:t>and in Example </a:t>
            </a:r>
            <a:r>
              <a:rPr dirty="0" sz="1400">
                <a:latin typeface="Times New Roman"/>
                <a:cs typeface="Times New Roman"/>
              </a:rPr>
              <a:t>1, </a:t>
            </a:r>
            <a:r>
              <a:rPr dirty="0" sz="1400" spc="-5">
                <a:latin typeface="Times New Roman"/>
                <a:cs typeface="Times New Roman"/>
              </a:rPr>
              <a:t>note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35"/>
              </a:spcBef>
            </a:pPr>
            <a:r>
              <a:rPr dirty="0" sz="1400" b="1" i="1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source and its equivalent will establish current in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same direction  </a:t>
            </a:r>
            <a:r>
              <a:rPr dirty="0" sz="1400" spc="-5" b="1" i="1">
                <a:latin typeface="Times New Roman"/>
                <a:cs typeface="Times New Roman"/>
              </a:rPr>
              <a:t>through the applied load.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2410"/>
              </a:lnSpc>
              <a:spcBef>
                <a:spcPts val="18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Example </a:t>
            </a:r>
            <a:r>
              <a:rPr dirty="0" sz="1400">
                <a:latin typeface="Times New Roman"/>
                <a:cs typeface="Times New Roman"/>
              </a:rPr>
              <a:t>1, </a:t>
            </a:r>
            <a:r>
              <a:rPr dirty="0" sz="1400" spc="-5">
                <a:latin typeface="Times New Roman"/>
                <a:cs typeface="Times New Roman"/>
              </a:rPr>
              <a:t>note that both sources pressure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establish current up  through the circuit to establish the same direction </a:t>
            </a:r>
            <a:r>
              <a:rPr dirty="0" sz="1400">
                <a:latin typeface="Times New Roman"/>
                <a:cs typeface="Times New Roman"/>
              </a:rPr>
              <a:t>for the </a:t>
            </a:r>
            <a:r>
              <a:rPr dirty="0" sz="1400" spc="-5">
                <a:latin typeface="Times New Roman"/>
                <a:cs typeface="Times New Roman"/>
              </a:rPr>
              <a:t>load current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baseline="-12345" sz="1350" i="1">
                <a:latin typeface="Times New Roman"/>
                <a:cs typeface="Times New Roman"/>
              </a:rPr>
              <a:t>L  </a:t>
            </a:r>
            <a:r>
              <a:rPr dirty="0" sz="1400" spc="-5">
                <a:latin typeface="Times New Roman"/>
                <a:cs typeface="Times New Roman"/>
              </a:rPr>
              <a:t>and the same </a:t>
            </a:r>
            <a:r>
              <a:rPr dirty="0" sz="1400">
                <a:latin typeface="Times New Roman"/>
                <a:cs typeface="Times New Roman"/>
              </a:rPr>
              <a:t>polarity for </a:t>
            </a:r>
            <a:r>
              <a:rPr dirty="0" sz="1400" spc="-5">
                <a:latin typeface="Times New Roman"/>
                <a:cs typeface="Times New Roman"/>
              </a:rPr>
              <a:t>the voltage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V</a:t>
            </a:r>
            <a:r>
              <a:rPr dirty="0" baseline="-12345" sz="1350" spc="-7" i="1">
                <a:latin typeface="Times New Roman"/>
                <a:cs typeface="Times New Roman"/>
              </a:rPr>
              <a:t>L</a:t>
            </a:r>
            <a:r>
              <a:rPr dirty="0" sz="1400" spc="-5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77250" y="941884"/>
            <a:ext cx="3948382" cy="2240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75812" y="3628307"/>
            <a:ext cx="5202826" cy="16917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0980" cy="695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Determine </a:t>
            </a:r>
            <a:r>
              <a:rPr dirty="0" sz="1400">
                <a:latin typeface="Times New Roman"/>
                <a:cs typeface="Times New Roman"/>
              </a:rPr>
              <a:t>current </a:t>
            </a:r>
            <a:r>
              <a:rPr dirty="0" sz="1400" spc="-10" i="1">
                <a:latin typeface="Times New Roman"/>
                <a:cs typeface="Times New Roman"/>
              </a:rPr>
              <a:t>I</a:t>
            </a:r>
            <a:r>
              <a:rPr dirty="0" baseline="-12345" sz="1350" spc="-15">
                <a:latin typeface="Times New Roman"/>
                <a:cs typeface="Times New Roman"/>
              </a:rPr>
              <a:t>2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network in Fig.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951858"/>
            <a:ext cx="5301615" cy="2183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4221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  <a:spcBef>
                <a:spcPts val="815"/>
              </a:spcBef>
            </a:pP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r>
              <a:rPr dirty="0" sz="1400" spc="-5" b="1" i="1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Although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may </a:t>
            </a:r>
            <a:r>
              <a:rPr dirty="0" sz="1400">
                <a:latin typeface="Times New Roman"/>
                <a:cs typeface="Times New Roman"/>
              </a:rPr>
              <a:t>appear </a:t>
            </a:r>
            <a:r>
              <a:rPr dirty="0" sz="1400" spc="-5">
                <a:latin typeface="Times New Roman"/>
                <a:cs typeface="Times New Roman"/>
              </a:rPr>
              <a:t>that the network </a:t>
            </a:r>
            <a:r>
              <a:rPr dirty="0" sz="1400">
                <a:latin typeface="Times New Roman"/>
                <a:cs typeface="Times New Roman"/>
              </a:rPr>
              <a:t>cannot be </a:t>
            </a:r>
            <a:r>
              <a:rPr dirty="0" sz="1400" spc="-5">
                <a:latin typeface="Times New Roman"/>
                <a:cs typeface="Times New Roman"/>
              </a:rPr>
              <a:t>solved  using methods introduced thus </a:t>
            </a:r>
            <a:r>
              <a:rPr dirty="0" sz="1400">
                <a:latin typeface="Times New Roman"/>
                <a:cs typeface="Times New Roman"/>
              </a:rPr>
              <a:t>far, </a:t>
            </a:r>
            <a:r>
              <a:rPr dirty="0" sz="1400" spc="-5">
                <a:latin typeface="Times New Roman"/>
                <a:cs typeface="Times New Roman"/>
              </a:rPr>
              <a:t>one source conversion,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 </a:t>
            </a:r>
            <a:r>
              <a:rPr dirty="0" sz="1400">
                <a:latin typeface="Times New Roman"/>
                <a:cs typeface="Times New Roman"/>
              </a:rPr>
              <a:t>Fig. 6, </a:t>
            </a:r>
            <a:r>
              <a:rPr dirty="0" sz="1400" spc="-5">
                <a:latin typeface="Times New Roman"/>
                <a:cs typeface="Times New Roman"/>
              </a:rPr>
              <a:t>results </a:t>
            </a:r>
            <a:r>
              <a:rPr dirty="0" sz="1400">
                <a:latin typeface="Times New Roman"/>
                <a:cs typeface="Times New Roman"/>
              </a:rPr>
              <a:t>in a </a:t>
            </a:r>
            <a:r>
              <a:rPr dirty="0" sz="1400" spc="-5">
                <a:latin typeface="Times New Roman"/>
                <a:cs typeface="Times New Roman"/>
              </a:rPr>
              <a:t>simple series circuit.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does not make sense to </a:t>
            </a:r>
            <a:r>
              <a:rPr dirty="0" sz="1400" spc="-10">
                <a:latin typeface="Times New Roman"/>
                <a:cs typeface="Times New Roman"/>
              </a:rPr>
              <a:t>convert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voltage source 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current source </a:t>
            </a:r>
            <a:r>
              <a:rPr dirty="0" sz="1400">
                <a:latin typeface="Times New Roman"/>
                <a:cs typeface="Times New Roman"/>
              </a:rPr>
              <a:t>because </a:t>
            </a:r>
            <a:r>
              <a:rPr dirty="0" sz="1400" spc="-5">
                <a:latin typeface="Times New Roman"/>
                <a:cs typeface="Times New Roman"/>
              </a:rPr>
              <a:t>you </a:t>
            </a:r>
            <a:r>
              <a:rPr dirty="0" sz="1400" spc="-10">
                <a:latin typeface="Times New Roman"/>
                <a:cs typeface="Times New Roman"/>
              </a:rPr>
              <a:t>would </a:t>
            </a:r>
            <a:r>
              <a:rPr dirty="0" sz="1400" spc="-5">
                <a:latin typeface="Times New Roman"/>
                <a:cs typeface="Times New Roman"/>
              </a:rPr>
              <a:t>lose the </a:t>
            </a:r>
            <a:r>
              <a:rPr dirty="0" sz="1400" spc="-10">
                <a:latin typeface="Times New Roman"/>
                <a:cs typeface="Times New Roman"/>
              </a:rPr>
              <a:t>current  </a:t>
            </a:r>
            <a:r>
              <a:rPr dirty="0" sz="1400" i="1">
                <a:latin typeface="Times New Roman"/>
                <a:cs typeface="Times New Roman"/>
              </a:rPr>
              <a:t>I</a:t>
            </a:r>
            <a:r>
              <a:rPr dirty="0" baseline="-12345" sz="1350">
                <a:latin typeface="Times New Roman"/>
                <a:cs typeface="Times New Roman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in the redrawn network. Note the polarity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equivalent voltage  </a:t>
            </a:r>
            <a:r>
              <a:rPr dirty="0" sz="1400">
                <a:latin typeface="Times New Roman"/>
                <a:cs typeface="Times New Roman"/>
              </a:rPr>
              <a:t>source as </a:t>
            </a:r>
            <a:r>
              <a:rPr dirty="0" sz="1400" spc="-5">
                <a:latin typeface="Times New Roman"/>
                <a:cs typeface="Times New Roman"/>
              </a:rPr>
              <a:t>determined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current source.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source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conversion: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5995" y="9391598"/>
            <a:ext cx="531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3.6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47364" y="1327461"/>
            <a:ext cx="3793340" cy="2409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86115" y="6432992"/>
            <a:ext cx="5185655" cy="815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58513" y="7357436"/>
            <a:ext cx="2445408" cy="19154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2885" cy="5603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b="1">
                <a:latin typeface="Times New Roman"/>
                <a:cs typeface="Times New Roman"/>
              </a:rPr>
              <a:t>3 – 2 Current </a:t>
            </a:r>
            <a:r>
              <a:rPr dirty="0" sz="1400" spc="-5" b="1">
                <a:latin typeface="Times New Roman"/>
                <a:cs typeface="Times New Roman"/>
              </a:rPr>
              <a:t>Sources </a:t>
            </a:r>
            <a:r>
              <a:rPr dirty="0" sz="1400" b="1">
                <a:latin typeface="Times New Roman"/>
                <a:cs typeface="Times New Roman"/>
              </a:rPr>
              <a:t>in </a:t>
            </a:r>
            <a:r>
              <a:rPr dirty="0" sz="1400" spc="-5" b="1">
                <a:latin typeface="Times New Roman"/>
                <a:cs typeface="Times New Roman"/>
              </a:rPr>
              <a:t>Parallel</a:t>
            </a:r>
            <a:endParaRPr sz="1400">
              <a:latin typeface="Times New Roman"/>
              <a:cs typeface="Times New Roman"/>
            </a:endParaRPr>
          </a:p>
          <a:p>
            <a:pPr marL="12700" marR="11430">
              <a:lnSpc>
                <a:spcPts val="2410"/>
              </a:lnSpc>
              <a:spcBef>
                <a:spcPts val="18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found </a:t>
            </a:r>
            <a:r>
              <a:rPr dirty="0" sz="1400" spc="-5">
                <a:latin typeface="Times New Roman"/>
                <a:cs typeface="Times New Roman"/>
              </a:rPr>
              <a:t>that voltage sources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different terminal voltages cannot be  placed in parallel </a:t>
            </a:r>
            <a:r>
              <a:rPr dirty="0" sz="1400">
                <a:latin typeface="Times New Roman"/>
                <a:cs typeface="Times New Roman"/>
              </a:rPr>
              <a:t>because of a </a:t>
            </a:r>
            <a:r>
              <a:rPr dirty="0" sz="1400" spc="-5">
                <a:latin typeface="Times New Roman"/>
                <a:cs typeface="Times New Roman"/>
              </a:rPr>
              <a:t>violation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Kirchhoff’s voltage</a:t>
            </a:r>
            <a:r>
              <a:rPr dirty="0" sz="1400" spc="1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law.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400" spc="-5">
                <a:latin typeface="Times New Roman"/>
                <a:cs typeface="Times New Roman"/>
              </a:rPr>
              <a:t>Similarly,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ct val="143600"/>
              </a:lnSpc>
              <a:spcBef>
                <a:spcPts val="35"/>
              </a:spcBef>
            </a:pPr>
            <a:r>
              <a:rPr dirty="0" sz="1400" b="1" i="1">
                <a:latin typeface="Times New Roman"/>
                <a:cs typeface="Times New Roman"/>
              </a:rPr>
              <a:t>Current </a:t>
            </a:r>
            <a:r>
              <a:rPr dirty="0" sz="1400" spc="-5" b="1" i="1">
                <a:latin typeface="Times New Roman"/>
                <a:cs typeface="Times New Roman"/>
              </a:rPr>
              <a:t>sources of different values </a:t>
            </a:r>
            <a:r>
              <a:rPr dirty="0" sz="1400" b="1" i="1">
                <a:latin typeface="Times New Roman"/>
                <a:cs typeface="Times New Roman"/>
              </a:rPr>
              <a:t>cannot be </a:t>
            </a:r>
            <a:r>
              <a:rPr dirty="0" sz="1400" spc="-5" b="1" i="1">
                <a:latin typeface="Times New Roman"/>
                <a:cs typeface="Times New Roman"/>
              </a:rPr>
              <a:t>placed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-10" b="1" i="1">
                <a:latin typeface="Times New Roman"/>
                <a:cs typeface="Times New Roman"/>
              </a:rPr>
              <a:t>series </a:t>
            </a:r>
            <a:r>
              <a:rPr dirty="0" sz="1400" spc="10" b="1" i="1">
                <a:latin typeface="Times New Roman"/>
                <a:cs typeface="Times New Roman"/>
              </a:rPr>
              <a:t>due </a:t>
            </a:r>
            <a:r>
              <a:rPr dirty="0" sz="1400" b="1" i="1">
                <a:latin typeface="Times New Roman"/>
                <a:cs typeface="Times New Roman"/>
              </a:rPr>
              <a:t>to a  </a:t>
            </a:r>
            <a:r>
              <a:rPr dirty="0" sz="1400" spc="-5" b="1" i="1">
                <a:latin typeface="Times New Roman"/>
                <a:cs typeface="Times New Roman"/>
              </a:rPr>
              <a:t>violation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Kirchhoff’s current </a:t>
            </a:r>
            <a:r>
              <a:rPr dirty="0" sz="1400" b="1" i="1">
                <a:latin typeface="Times New Roman"/>
                <a:cs typeface="Times New Roman"/>
              </a:rPr>
              <a:t>law.</a:t>
            </a:r>
            <a:endParaRPr sz="1400">
              <a:latin typeface="Times New Roman"/>
              <a:cs typeface="Times New Roman"/>
            </a:endParaRPr>
          </a:p>
          <a:p>
            <a:pPr marL="12700" marR="10795">
              <a:lnSpc>
                <a:spcPts val="2420"/>
              </a:lnSpc>
              <a:spcBef>
                <a:spcPts val="160"/>
              </a:spcBef>
            </a:pPr>
            <a:r>
              <a:rPr dirty="0" sz="1400">
                <a:latin typeface="Times New Roman"/>
                <a:cs typeface="Times New Roman"/>
              </a:rPr>
              <a:t>However, </a:t>
            </a:r>
            <a:r>
              <a:rPr dirty="0" sz="1400" spc="-5">
                <a:latin typeface="Times New Roman"/>
                <a:cs typeface="Times New Roman"/>
              </a:rPr>
              <a:t>current sources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placed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parallel just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voltage sources  </a:t>
            </a:r>
            <a:r>
              <a:rPr dirty="0" sz="1400">
                <a:latin typeface="Times New Roman"/>
                <a:cs typeface="Times New Roman"/>
              </a:rPr>
              <a:t>can be </a:t>
            </a:r>
            <a:r>
              <a:rPr dirty="0" sz="1400" spc="-5">
                <a:latin typeface="Times New Roman"/>
                <a:cs typeface="Times New Roman"/>
              </a:rPr>
              <a:t>placed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series.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general,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Two</a:t>
            </a:r>
            <a:r>
              <a:rPr dirty="0" sz="1400" spc="21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or</a:t>
            </a:r>
            <a:r>
              <a:rPr dirty="0" sz="1400" spc="19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more</a:t>
            </a:r>
            <a:r>
              <a:rPr dirty="0" sz="1400" spc="21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current</a:t>
            </a:r>
            <a:r>
              <a:rPr dirty="0" sz="1400" spc="21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sources</a:t>
            </a:r>
            <a:r>
              <a:rPr dirty="0" sz="1400" spc="21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in</a:t>
            </a:r>
            <a:r>
              <a:rPr dirty="0" sz="1400" spc="21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parallel</a:t>
            </a:r>
            <a:r>
              <a:rPr dirty="0" sz="1400" spc="22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can</a:t>
            </a:r>
            <a:r>
              <a:rPr dirty="0" sz="1400" spc="21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be</a:t>
            </a:r>
            <a:r>
              <a:rPr dirty="0" sz="1400" spc="21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replaced</a:t>
            </a:r>
            <a:r>
              <a:rPr dirty="0" sz="1400" spc="21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by</a:t>
            </a:r>
            <a:r>
              <a:rPr dirty="0" sz="1400" spc="21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</a:t>
            </a:r>
            <a:r>
              <a:rPr dirty="0" sz="1400" spc="22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single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5"/>
              </a:spcBef>
            </a:pPr>
            <a:r>
              <a:rPr dirty="0" sz="1400" b="1" i="1">
                <a:latin typeface="Times New Roman"/>
                <a:cs typeface="Times New Roman"/>
              </a:rPr>
              <a:t>current </a:t>
            </a:r>
            <a:r>
              <a:rPr dirty="0" sz="1400" spc="-5" b="1" i="1">
                <a:latin typeface="Times New Roman"/>
                <a:cs typeface="Times New Roman"/>
              </a:rPr>
              <a:t>source having </a:t>
            </a:r>
            <a:r>
              <a:rPr dirty="0" sz="1400" b="1" i="1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magnitude determined </a:t>
            </a:r>
            <a:r>
              <a:rPr dirty="0" sz="1400" b="1" i="1">
                <a:latin typeface="Times New Roman"/>
                <a:cs typeface="Times New Roman"/>
              </a:rPr>
              <a:t>by the </a:t>
            </a:r>
            <a:r>
              <a:rPr dirty="0" sz="1400" spc="-5" b="1" i="1">
                <a:latin typeface="Times New Roman"/>
                <a:cs typeface="Times New Roman"/>
              </a:rPr>
              <a:t>difference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the  </a:t>
            </a:r>
            <a:r>
              <a:rPr dirty="0" sz="1400" spc="-10" b="1" i="1">
                <a:latin typeface="Times New Roman"/>
                <a:cs typeface="Times New Roman"/>
              </a:rPr>
              <a:t>sum </a:t>
            </a:r>
            <a:r>
              <a:rPr dirty="0" sz="1400" spc="6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of </a:t>
            </a:r>
            <a:r>
              <a:rPr dirty="0" sz="1400" spc="3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the </a:t>
            </a:r>
            <a:r>
              <a:rPr dirty="0" sz="1400" spc="5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currents </a:t>
            </a:r>
            <a:r>
              <a:rPr dirty="0" sz="1400" spc="3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3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one </a:t>
            </a:r>
            <a:r>
              <a:rPr dirty="0" sz="1400" spc="3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direction </a:t>
            </a:r>
            <a:r>
              <a:rPr dirty="0" sz="1400" spc="3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and </a:t>
            </a:r>
            <a:r>
              <a:rPr dirty="0" sz="1400" spc="4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the </a:t>
            </a:r>
            <a:r>
              <a:rPr dirty="0" sz="1400" spc="35" b="1" i="1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sum </a:t>
            </a:r>
            <a:r>
              <a:rPr dirty="0" sz="1400" spc="6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in </a:t>
            </a:r>
            <a:r>
              <a:rPr dirty="0" sz="1400" spc="3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the </a:t>
            </a:r>
            <a:r>
              <a:rPr dirty="0" sz="1400" spc="45" b="1" i="1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opposite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direction. The </a:t>
            </a:r>
            <a:r>
              <a:rPr dirty="0" sz="1400" b="1" i="1">
                <a:latin typeface="Times New Roman"/>
                <a:cs typeface="Times New Roman"/>
              </a:rPr>
              <a:t>new </a:t>
            </a:r>
            <a:r>
              <a:rPr dirty="0" sz="1400" spc="-5" b="1" i="1">
                <a:latin typeface="Times New Roman"/>
                <a:cs typeface="Times New Roman"/>
              </a:rPr>
              <a:t>parallel internal resistance </a:t>
            </a:r>
            <a:r>
              <a:rPr dirty="0" sz="1400" b="1" i="1">
                <a:latin typeface="Times New Roman"/>
                <a:cs typeface="Times New Roman"/>
              </a:rPr>
              <a:t>is </a:t>
            </a:r>
            <a:r>
              <a:rPr dirty="0" sz="1400" spc="-5" b="1" i="1">
                <a:latin typeface="Times New Roman"/>
                <a:cs typeface="Times New Roman"/>
              </a:rPr>
              <a:t>the total resistance of  </a:t>
            </a:r>
            <a:r>
              <a:rPr dirty="0" sz="140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resulting parallel </a:t>
            </a:r>
            <a:r>
              <a:rPr dirty="0" sz="1400" b="1" i="1">
                <a:latin typeface="Times New Roman"/>
                <a:cs typeface="Times New Roman"/>
              </a:rPr>
              <a:t>resistive</a:t>
            </a:r>
            <a:r>
              <a:rPr dirty="0" sz="1400" spc="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 sz="1400" spc="-5">
                <a:latin typeface="Times New Roman"/>
                <a:cs typeface="Times New Roman"/>
              </a:rPr>
              <a:t>Consider the following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examples.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715">
              <a:lnSpc>
                <a:spcPct val="144300"/>
              </a:lnSpc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Reduce the parallel current sources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7 to a </a:t>
            </a:r>
            <a:r>
              <a:rPr dirty="0" sz="1400" spc="-5">
                <a:latin typeface="Times New Roman"/>
                <a:cs typeface="Times New Roman"/>
              </a:rPr>
              <a:t>single  current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source.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60190" y="8247126"/>
            <a:ext cx="440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41060" y="6190586"/>
            <a:ext cx="4468072" cy="1842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9934" y="429259"/>
            <a:ext cx="101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2956306"/>
            <a:ext cx="29711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The reduced equivalent appears in Fig.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5614542"/>
            <a:ext cx="5301615" cy="956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4221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4300"/>
              </a:lnSpc>
              <a:spcBef>
                <a:spcPts val="790"/>
              </a:spcBef>
            </a:pPr>
            <a:r>
              <a:rPr dirty="0" u="sng" sz="14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H.W.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Reduce </a:t>
            </a:r>
            <a:r>
              <a:rPr dirty="0" sz="1400" spc="-5">
                <a:latin typeface="Times New Roman"/>
                <a:cs typeface="Times New Roman"/>
              </a:rPr>
              <a:t>the parallel current sources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9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single current  </a:t>
            </a:r>
            <a:r>
              <a:rPr dirty="0" sz="1400">
                <a:latin typeface="Times New Roman"/>
                <a:cs typeface="Times New Roman"/>
              </a:rPr>
              <a:t>source.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60190" y="8989314"/>
            <a:ext cx="4406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99852" y="1160087"/>
            <a:ext cx="5147879" cy="1610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94904" y="3413124"/>
            <a:ext cx="2676294" cy="2052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68662" y="6820661"/>
            <a:ext cx="4336485" cy="18836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429259"/>
            <a:ext cx="5302885" cy="1205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114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5"/>
              </a:spcBef>
            </a:pP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 </a:t>
            </a:r>
            <a:r>
              <a:rPr dirty="0" u="heavy" sz="1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Reduce the network in Fig. </a:t>
            </a:r>
            <a:r>
              <a:rPr dirty="0" sz="1400" spc="10">
                <a:latin typeface="Times New Roman"/>
                <a:cs typeface="Times New Roman"/>
              </a:rPr>
              <a:t>10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single current source,  and calculate the current through 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baseline="-12345" sz="1350" spc="-7" i="1">
                <a:latin typeface="Times New Roman"/>
                <a:cs typeface="Times New Roman"/>
              </a:rPr>
              <a:t>L</a:t>
            </a:r>
            <a:r>
              <a:rPr dirty="0" baseline="-12345" sz="1350" spc="232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604" y="3849750"/>
            <a:ext cx="5302885" cy="11601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9776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Solution:</a:t>
            </a:r>
            <a:r>
              <a:rPr dirty="0" sz="1400" spc="-5" b="1" i="1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 spc="-10">
                <a:latin typeface="Times New Roman"/>
                <a:cs typeface="Times New Roman"/>
              </a:rPr>
              <a:t>example,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voltage source will first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converted </a:t>
            </a:r>
            <a:r>
              <a:rPr dirty="0" sz="1400">
                <a:latin typeface="Times New Roman"/>
                <a:cs typeface="Times New Roman"/>
              </a:rPr>
              <a:t>to a  </a:t>
            </a:r>
            <a:r>
              <a:rPr dirty="0" sz="1400" spc="-5">
                <a:latin typeface="Times New Roman"/>
                <a:cs typeface="Times New Roman"/>
              </a:rPr>
              <a:t>current source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Fig. </a:t>
            </a:r>
            <a:r>
              <a:rPr dirty="0" sz="1400">
                <a:latin typeface="Times New Roman"/>
                <a:cs typeface="Times New Roman"/>
              </a:rPr>
              <a:t>11. </a:t>
            </a:r>
            <a:r>
              <a:rPr dirty="0" sz="1400" spc="-5">
                <a:latin typeface="Times New Roman"/>
                <a:cs typeface="Times New Roman"/>
              </a:rPr>
              <a:t>Combining current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sources,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4769" y="7888833"/>
            <a:ext cx="4893310" cy="641985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44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dirty="0" sz="1400" spc="-5">
                <a:latin typeface="Times New Roman"/>
                <a:cs typeface="Times New Roman"/>
              </a:rPr>
              <a:t>Applying the current divider rule to the resulting network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Fig.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15">
                <a:latin typeface="Times New Roman"/>
                <a:cs typeface="Times New Roman"/>
              </a:rPr>
              <a:t>12,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72260" y="1740534"/>
            <a:ext cx="4250654" cy="1906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69132" y="5276740"/>
            <a:ext cx="5185655" cy="6259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45501" y="6018407"/>
            <a:ext cx="5171918" cy="19576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53937" y="8695869"/>
            <a:ext cx="5238946" cy="7273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Fundamentals </a:t>
            </a:r>
            <a:r>
              <a:rPr dirty="0"/>
              <a:t>of Electric</a:t>
            </a:r>
            <a:r>
              <a:rPr dirty="0" spc="-45"/>
              <a:t> </a:t>
            </a:r>
            <a:r>
              <a:rPr dirty="0"/>
              <a:t>Circuits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/>
              <a:t>Prepared by: Ass. Lect. Ali N.</a:t>
            </a:r>
            <a:r>
              <a:rPr dirty="0" spc="45"/>
              <a:t> </a:t>
            </a:r>
            <a:r>
              <a:rPr dirty="0" spc="-5"/>
              <a:t>Jbarah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Shamfuture</dc:creator>
  <dcterms:created xsi:type="dcterms:W3CDTF">2018-10-21T20:46:46Z</dcterms:created>
  <dcterms:modified xsi:type="dcterms:W3CDTF">2018-10-21T20:46:46Z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2018-10-21T00:00:00Z</vt:filetime>
  </property>
</Properties>
</file>